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2" r:id="rId7"/>
    <p:sldId id="263" r:id="rId8"/>
    <p:sldId id="270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60" r:id="rId22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slide" Target="../slides/slide11.xml"/><Relationship Id="rId12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" Target="../slides/slide3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slide" Target="../slides/slide14.xml"/><Relationship Id="rId4" Type="http://schemas.openxmlformats.org/officeDocument/2006/relationships/slide" Target="../slides/slide7.xml"/><Relationship Id="rId9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NN analysis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Realization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Extrapolation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Ideas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NN analysis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Realization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Extrapolation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Ideas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2795238"/>
        <a:ext cx="2864176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FF3143-D3FF-4BD9-887B-125F11E6D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299C5D-39B3-4F2C-A958-30C07308B6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0E3C-B8FA-4BF5-A68C-CF5BDC24C38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2021/1/5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401DF-3BE3-4C3B-957A-1493BA65A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3ACD34-F061-4DC6-A176-8CD010CAE1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95F5-D0FB-4F68-955F-AA7332633C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58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D75F4B-8C76-410B-A194-F86FD8935483}" type="datetime1">
              <a:rPr lang="zh-CN" altLang="en-US" smtClean="0"/>
              <a:pPr/>
              <a:t>2021/1/5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1499F9D-29B5-4F76-8ECB-DE495DE54B3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1323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6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5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8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81A4556-CF14-4C3B-BA56-C46F1937D15D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83E76F-3E0F-4F98-B6C5-8F4B887F5641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E954C-5B61-4968-82AA-5276F6550480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99A677-1326-42C6-B6CB-4E79805FB8F5}" type="datetime1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13D3F-7ED2-45CE-849E-206EA94846B0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5E66FF-E71E-4457-809B-A1A9665E1B38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6382F-1D8A-4131-A190-A73500348A3F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D6587-183C-40CA-879B-31BE84D3DBEF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851FEC-F46A-4CAC-94DA-94BD5182805A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33B09-1A52-4D20-85FC-EB000DEA0CAD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DDC74-F146-47FA-B6DF-40FE41B1CAB9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B61CE9-44A5-4BAB-ADC8-7CC8286A1982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666DD-F8A4-46B2-8EF7-782529AD81F6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67185A-B964-487F-8FFD-BFD0E21975CD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1D15F6-AE72-4470-9620-16F39A4A88C1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BACFF1-8151-4965-A39A-C65FFC4B69CC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C3808-A8C7-49C5-9ED1-7BE58F4C95DB}" type="datetime1">
              <a:rPr lang="zh-CN" altLang="en-US" noProof="0" smtClean="0"/>
              <a:t>2021/1/5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8C1778-BC76-44F2-83B5-4C498EC2706C}" type="datetime1">
              <a:rPr lang="zh-CN" altLang="en-US" noProof="0" smtClean="0"/>
              <a:t>2021/1/5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Firefox2100/Braitenberg_Vehicle_AI_Projec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2" name="图片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 descr="灯泡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组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对角圆角矩形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6" name="组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任意多边形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任意多边形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任意多边形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任意多边形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任意多边形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任意多边形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任意多边形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任意多边形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任意多边形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矩形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任意多边形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任意多边形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任意多边形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任意多边形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任意多边形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任意多边形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任意多边形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任意多边形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任意多边形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矩形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Report on Koan 6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62500" lnSpcReduction="20000"/>
          </a:bodyPr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2018302461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王云泽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2018380115 Wong mann theng</a:t>
            </a:r>
          </a:p>
          <a:p>
            <a:pPr algn="ctr" rtl="0"/>
            <a:r>
              <a:rPr lang="en-US" altLang="zh-CN" dirty="0"/>
              <a:t>2018302462 </a:t>
            </a:r>
            <a:r>
              <a:rPr lang="zh-CN" altLang="en-US" dirty="0"/>
              <a:t>沈昊天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CB0E3-3158-4792-9473-E5B4D93D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Stm32 program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ECBD4-EBB8-477A-A37A-0D5360B6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CB38A-5241-4089-B587-7637A343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49487"/>
            <a:ext cx="4095750" cy="1914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F31DEA-193F-423B-BA60-22D8DEC6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62" y="2234407"/>
            <a:ext cx="4619625" cy="1352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CC9C48-336E-415D-B9CA-C6335C11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4164012"/>
            <a:ext cx="3238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FF92-25BC-412F-BBD6-15D80582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Extrapolation: love and explore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6454F-4C38-4999-BAFA-9DC10DDAA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Love bot and explore bot are quite the opposite.</a:t>
            </a:r>
          </a:p>
          <a:p>
            <a:r>
              <a:rPr lang="en-US" altLang="zh-CN" dirty="0"/>
              <a:t>What happens when they contradicts each other?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60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9DC2E-5017-4826-8B77-5DF5FBD3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simulation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CEEBC8-4D99-489B-A843-5ADD89D2D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364" y="1592540"/>
            <a:ext cx="7515271" cy="49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D797-0E73-4EF5-9B1D-4E23FC9A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Behavioral simulation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3D0865-A24F-4F29-A514-25A3659FD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495" y="2097088"/>
            <a:ext cx="6995833" cy="45086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9BF8A7-480A-4D69-AE41-4D95D4951124}"/>
              </a:ext>
            </a:extLst>
          </p:cNvPr>
          <p:cNvSpPr txBox="1"/>
          <p:nvPr/>
        </p:nvSpPr>
        <p:spPr>
          <a:xfrm>
            <a:off x="1340528" y="1669002"/>
            <a:ext cx="346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altLang="zh-CN" dirty="0"/>
              <a:t>Copyright 2016 Harmen de Weerd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44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651B8-431A-412B-9986-4EA51A05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402F9-9D83-4FB9-97F1-1D193DC2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Braitenberg Vehicles are good examples for study, so are they useful in reality?</a:t>
            </a:r>
          </a:p>
          <a:p>
            <a:r>
              <a:rPr lang="en-US" altLang="zh-CN" dirty="0"/>
              <a:t>Multiple sensors?</a:t>
            </a:r>
          </a:p>
          <a:p>
            <a:r>
              <a:rPr lang="en-US" altLang="zh-CN" dirty="0"/>
              <a:t>Other platforms that does not use wheels?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8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BD917-7A02-48C8-8FDE-857AEEF8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Tools, components and copyrights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02783-8445-47FE-A325-24174E81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Software used:</a:t>
            </a:r>
          </a:p>
          <a:p>
            <a:r>
              <a:rPr lang="en-US" altLang="zh-CN" dirty="0"/>
              <a:t>Altium Designer 20.0.1</a:t>
            </a:r>
          </a:p>
          <a:p>
            <a:r>
              <a:rPr lang="en-US" altLang="zh-CN" dirty="0"/>
              <a:t>Proteus 8 Professional</a:t>
            </a:r>
          </a:p>
          <a:p>
            <a:r>
              <a:rPr lang="en-US" altLang="zh-CN" dirty="0"/>
              <a:t>SolidWorks Premium 2019 SP4</a:t>
            </a:r>
          </a:p>
          <a:p>
            <a:r>
              <a:rPr lang="en-US" altLang="zh-CN" dirty="0"/>
              <a:t>Keil μV5.16.0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84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BD917-7A02-48C8-8FDE-857AEEF8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Tools, components and copyrights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02783-8445-47FE-A325-24174E81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Hardware components used (major modules):</a:t>
            </a:r>
          </a:p>
          <a:p>
            <a:r>
              <a:rPr lang="en-US" altLang="zh-CN" dirty="0"/>
              <a:t>STM32F103C8T6</a:t>
            </a:r>
          </a:p>
          <a:p>
            <a:r>
              <a:rPr lang="en-US" altLang="zh-CN" dirty="0"/>
              <a:t>GY-302 (BH1750FIV)</a:t>
            </a:r>
          </a:p>
          <a:p>
            <a:r>
              <a:rPr lang="en-US" altLang="zh-CN" dirty="0"/>
              <a:t>HY-SRF05</a:t>
            </a:r>
          </a:p>
          <a:p>
            <a:r>
              <a:rPr lang="en-US" altLang="zh-CN" dirty="0"/>
              <a:t>TB6612FNG</a:t>
            </a:r>
          </a:p>
          <a:p>
            <a:r>
              <a:rPr lang="en-US" altLang="zh-CN" dirty="0"/>
              <a:t>MG530P60_12V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6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BD917-7A02-48C8-8FDE-857AEEF8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Tools, components and copyrights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02783-8445-47FE-A325-24174E81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Copyright tools, data references and materials:</a:t>
            </a:r>
          </a:p>
          <a:p>
            <a:r>
              <a:rPr lang="en-US" altLang="zh-CN" dirty="0"/>
              <a:t>STM32 library from OpenEdv (http://www.openedv.com)</a:t>
            </a:r>
          </a:p>
          <a:p>
            <a:r>
              <a:rPr lang="en-US" altLang="zh-CN" dirty="0"/>
              <a:t>Braitenberg Vehicle simulator by Harmen (http://www.harmendeweerd.nl/braitenberg-vehicles)</a:t>
            </a:r>
          </a:p>
          <a:p>
            <a:r>
              <a:rPr lang="en-US" altLang="zh-CN" dirty="0"/>
              <a:t>Research reference on “A model and formal analysis of Braitenberg vehicles 2 and 3” (DOI: 10.1109/ICRA.2012.6224583)</a:t>
            </a:r>
          </a:p>
        </p:txBody>
      </p:sp>
    </p:spTree>
    <p:extLst>
      <p:ext uri="{BB962C8B-B14F-4D97-AF65-F5344CB8AC3E}">
        <p14:creationId xmlns:p14="http://schemas.microsoft.com/office/powerpoint/2010/main" val="7499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 repository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占位符 5" descr="电路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CN" sz="2400" dirty="0">
                <a:hlinkClick r:id="rId4"/>
              </a:rPr>
              <a:t>https://github.com/Firefox2100/Braitenberg_Vehicle_AI_Project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696090-0B09-4F31-998C-A2FAEA2D65E8}"/>
              </a:ext>
            </a:extLst>
          </p:cNvPr>
          <p:cNvSpPr txBox="1"/>
          <p:nvPr/>
        </p:nvSpPr>
        <p:spPr>
          <a:xfrm>
            <a:off x="2774225" y="1648465"/>
            <a:ext cx="6643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/>
              <a:t>THANK YOU!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组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矩形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7" name="图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  <a:endPara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内容占位符 6" descr="电路板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组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任意多边形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任意多边形(F)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任意多边形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任意多边形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任意多边形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任意多边形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任意多边形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任意多边形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任意多边形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任意多边形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任意多边形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任意多边形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任意多边形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任意多边形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任意多边形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任意多边形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任意多边形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任意多边形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任意多边形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任意多边形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任意多边形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任意多边形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任意多边形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任意多边形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任意多边形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任意多边形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任意多边形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任意多边形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任意多边形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任意多边形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任意多边形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任意多边形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任意多边形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任意多边形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任意多边形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任意多边形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任意多边形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任意多边形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任意多边形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任意多边形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任意多边形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任意多边形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任意多边形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任意多边形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任意多边形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任意多边形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任意多边形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任意多边形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任意多边形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任意多边形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内容占位符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666511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EAF1A-95B7-4D2A-BCB0-F869FC54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2D962-EA32-48C5-9852-4BEFB41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Braitenberg Vehicles are based on neural network design. In this project the goal is to “Develop a layered controller architecture. One layer for simple obstacle avoidance behavior. Another layer for attraction/repulsion behavior towards/from other pioneer robots in the environment.”</a:t>
            </a:r>
          </a:p>
          <a:p>
            <a:r>
              <a:rPr lang="en-US" altLang="zh-CN" dirty="0"/>
              <a:t>So how do we achieve this?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6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EAF1A-95B7-4D2A-BCB0-F869FC54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2D962-EA32-48C5-9852-4BEFB41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To detect the obstacles and other Braitenberg Vehicles, there has to be sensors on board.</a:t>
            </a:r>
          </a:p>
          <a:p>
            <a:r>
              <a:rPr lang="en-US" altLang="zh-CN" dirty="0"/>
              <a:t>Ultrasound sensor for distance.</a:t>
            </a:r>
          </a:p>
          <a:p>
            <a:r>
              <a:rPr lang="en-US" altLang="zh-CN" dirty="0"/>
              <a:t>Light sensor for interactions.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70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EAF1A-95B7-4D2A-BCB0-F869FC54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analysis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E739315-8D98-4100-A3C6-A98CF2FE018F}"/>
              </a:ext>
            </a:extLst>
          </p:cNvPr>
          <p:cNvSpPr/>
          <p:nvPr/>
        </p:nvSpPr>
        <p:spPr>
          <a:xfrm>
            <a:off x="4745114" y="1890944"/>
            <a:ext cx="861134" cy="861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7ACCC60-EE6A-4708-94A9-017E6FF86767}"/>
              </a:ext>
            </a:extLst>
          </p:cNvPr>
          <p:cNvSpPr/>
          <p:nvPr/>
        </p:nvSpPr>
        <p:spPr>
          <a:xfrm>
            <a:off x="2905956" y="1890944"/>
            <a:ext cx="861134" cy="8611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938367A-7ECB-4DAB-A47D-788B042CD8B6}"/>
              </a:ext>
            </a:extLst>
          </p:cNvPr>
          <p:cNvSpPr/>
          <p:nvPr/>
        </p:nvSpPr>
        <p:spPr>
          <a:xfrm>
            <a:off x="6585753" y="1890944"/>
            <a:ext cx="861134" cy="8611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0452DA5-DE40-4AC3-9E07-211C671D8216}"/>
              </a:ext>
            </a:extLst>
          </p:cNvPr>
          <p:cNvSpPr/>
          <p:nvPr/>
        </p:nvSpPr>
        <p:spPr>
          <a:xfrm>
            <a:off x="8426392" y="1890944"/>
            <a:ext cx="861134" cy="861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1521C33-F079-4DF8-B7C5-28DD55753EF5}"/>
              </a:ext>
            </a:extLst>
          </p:cNvPr>
          <p:cNvSpPr/>
          <p:nvPr/>
        </p:nvSpPr>
        <p:spPr>
          <a:xfrm>
            <a:off x="3767090" y="3244789"/>
            <a:ext cx="861134" cy="8611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</a:t>
            </a:r>
            <a:endParaRPr lang="zh-CN" altLang="en-US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77BD821-130D-4059-B364-C9AF31F46628}"/>
              </a:ext>
            </a:extLst>
          </p:cNvPr>
          <p:cNvSpPr/>
          <p:nvPr/>
        </p:nvSpPr>
        <p:spPr>
          <a:xfrm>
            <a:off x="7446887" y="3244789"/>
            <a:ext cx="861134" cy="8611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A435862-5A57-4813-B080-AD4A86DD9E9B}"/>
              </a:ext>
            </a:extLst>
          </p:cNvPr>
          <p:cNvSpPr/>
          <p:nvPr/>
        </p:nvSpPr>
        <p:spPr>
          <a:xfrm>
            <a:off x="3767090" y="4598634"/>
            <a:ext cx="861134" cy="8611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OL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775A7E2-2D44-4A04-A361-04F5DDD80200}"/>
              </a:ext>
            </a:extLst>
          </p:cNvPr>
          <p:cNvSpPr/>
          <p:nvPr/>
        </p:nvSpPr>
        <p:spPr>
          <a:xfrm>
            <a:off x="7446887" y="4598634"/>
            <a:ext cx="861134" cy="8611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0C51BB5-1702-41E0-B6B3-DD5C6C1CD30B}"/>
              </a:ext>
            </a:extLst>
          </p:cNvPr>
          <p:cNvCxnSpPr>
            <a:stCxn id="5" idx="4"/>
            <a:endCxn id="8" idx="1"/>
          </p:cNvCxnSpPr>
          <p:nvPr/>
        </p:nvCxnSpPr>
        <p:spPr>
          <a:xfrm>
            <a:off x="3336523" y="2752078"/>
            <a:ext cx="556677" cy="61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4DA119C-C895-43AE-AA15-90623722CD04}"/>
              </a:ext>
            </a:extLst>
          </p:cNvPr>
          <p:cNvCxnSpPr>
            <a:stCxn id="4" idx="4"/>
            <a:endCxn id="8" idx="7"/>
          </p:cNvCxnSpPr>
          <p:nvPr/>
        </p:nvCxnSpPr>
        <p:spPr>
          <a:xfrm flipH="1">
            <a:off x="4502114" y="2752078"/>
            <a:ext cx="673567" cy="61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0B2C35-CB99-4BE6-9222-F394C0D87986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4197657" y="4105923"/>
            <a:ext cx="0" cy="49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08E5D09-7C98-4520-9CDB-CA6375EF8E46}"/>
              </a:ext>
            </a:extLst>
          </p:cNvPr>
          <p:cNvCxnSpPr>
            <a:stCxn id="6" idx="4"/>
            <a:endCxn id="11" idx="1"/>
          </p:cNvCxnSpPr>
          <p:nvPr/>
        </p:nvCxnSpPr>
        <p:spPr>
          <a:xfrm>
            <a:off x="7016320" y="2752078"/>
            <a:ext cx="556677" cy="61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16FC7D-DC75-47EC-8F45-F498DCEC5EE1}"/>
              </a:ext>
            </a:extLst>
          </p:cNvPr>
          <p:cNvCxnSpPr>
            <a:stCxn id="7" idx="4"/>
            <a:endCxn id="11" idx="7"/>
          </p:cNvCxnSpPr>
          <p:nvPr/>
        </p:nvCxnSpPr>
        <p:spPr>
          <a:xfrm flipH="1">
            <a:off x="8181911" y="2752078"/>
            <a:ext cx="675048" cy="61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F57D1A-55B5-4CB1-9ACA-112EFCEF6D60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7877454" y="4105923"/>
            <a:ext cx="0" cy="49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2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EAF1A-95B7-4D2A-BCB0-F869FC54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analysis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42F5DE-8ED3-4460-ABFB-0C7FADF0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725" y="3139281"/>
            <a:ext cx="9477375" cy="1762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87E937-04F9-49DA-B139-90396BD873EE}"/>
              </a:ext>
            </a:extLst>
          </p:cNvPr>
          <p:cNvSpPr/>
          <p:nvPr/>
        </p:nvSpPr>
        <p:spPr>
          <a:xfrm>
            <a:off x="9213855" y="3018195"/>
            <a:ext cx="1717963" cy="20042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513E06-4758-4378-8CFF-14DB5651ADBE}"/>
              </a:ext>
            </a:extLst>
          </p:cNvPr>
          <p:cNvSpPr/>
          <p:nvPr/>
        </p:nvSpPr>
        <p:spPr>
          <a:xfrm>
            <a:off x="6627091" y="3018196"/>
            <a:ext cx="1717963" cy="20042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EAF1A-95B7-4D2A-BCB0-F869FC54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2D962-EA32-48C5-9852-4BEFB41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Two-wheel robot platform</a:t>
            </a:r>
          </a:p>
          <a:p>
            <a:r>
              <a:rPr lang="en-US" altLang="zh-CN" dirty="0"/>
              <a:t>With a third omni-directional wheel</a:t>
            </a:r>
          </a:p>
          <a:p>
            <a:r>
              <a:rPr lang="en-US" altLang="zh-CN" dirty="0"/>
              <a:t>STM32 controlled with sensors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7E261-7449-46B2-B6BD-51121E79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Mechanical design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8AD2684-0D0B-4902-943A-E41EBC08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344" y="2249488"/>
            <a:ext cx="650413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2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11839-EB8A-4502-96CC-2F2C672A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system schematics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9DDC3A-0889-44A4-8654-EE6CEB488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117" y="1530396"/>
            <a:ext cx="9790589" cy="52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8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新式电路设计</Template>
  <TotalTime>0</TotalTime>
  <Words>334</Words>
  <Application>Microsoft Office PowerPoint</Application>
  <PresentationFormat>宽屏</PresentationFormat>
  <Paragraphs>67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Microsoft YaHei UI</vt:lpstr>
      <vt:lpstr>宋体</vt:lpstr>
      <vt:lpstr>Arial</vt:lpstr>
      <vt:lpstr>Trebuchet MS</vt:lpstr>
      <vt:lpstr>Tw Cen MT</vt:lpstr>
      <vt:lpstr>电路</vt:lpstr>
      <vt:lpstr>Group Report on Koan 6</vt:lpstr>
      <vt:lpstr>Index</vt:lpstr>
      <vt:lpstr>Neural network analysis</vt:lpstr>
      <vt:lpstr>Neural network analysis</vt:lpstr>
      <vt:lpstr>Neural network analysis</vt:lpstr>
      <vt:lpstr>Neural network analysis</vt:lpstr>
      <vt:lpstr>Realization</vt:lpstr>
      <vt:lpstr>Mechanical design</vt:lpstr>
      <vt:lpstr>Core system schematics</vt:lpstr>
      <vt:lpstr>Stm32 program</vt:lpstr>
      <vt:lpstr>Extrapolation: love and explore</vt:lpstr>
      <vt:lpstr>Hardware simulation</vt:lpstr>
      <vt:lpstr>Behavioral simulation</vt:lpstr>
      <vt:lpstr>ideas</vt:lpstr>
      <vt:lpstr>Tools, components and copyrights</vt:lpstr>
      <vt:lpstr>Tools, components and copyrights</vt:lpstr>
      <vt:lpstr>Tools, components and copyrights</vt:lpstr>
      <vt:lpstr>  Project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2021-01-05T01:36:02Z</dcterms:created>
  <dcterms:modified xsi:type="dcterms:W3CDTF">2021-01-05T05:05:16Z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